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59" r:id="rId4"/>
    <p:sldId id="260" r:id="rId5"/>
    <p:sldId id="261" r:id="rId6"/>
    <p:sldId id="267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848E"/>
    <a:srgbClr val="6C3D91"/>
    <a:srgbClr val="008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7"/>
  </p:normalViewPr>
  <p:slideViewPr>
    <p:cSldViewPr snapToGrid="0" snapToObjects="1">
      <p:cViewPr>
        <p:scale>
          <a:sx n="100" d="100"/>
          <a:sy n="100" d="100"/>
        </p:scale>
        <p:origin x="1134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7" d="100"/>
          <a:sy n="67" d="100"/>
        </p:scale>
        <p:origin x="312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88285-5851-4C91-BAB5-0330854CC28D}" type="datetimeFigureOut">
              <a:rPr lang="en-ZA" smtClean="0"/>
              <a:t>2021/02/03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70B5A-80FC-4E2F-88DF-4847C78B6B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6054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6F781-C774-354D-A82E-25D0CDEA6942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15650-CA33-A740-ADD5-EB46FA1DD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1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7884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 hasCustomPrompt="1"/>
          </p:nvPr>
        </p:nvSpPr>
        <p:spPr>
          <a:xfrm>
            <a:off x="638665" y="5346777"/>
            <a:ext cx="4819945" cy="820765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8665" y="3325467"/>
            <a:ext cx="5573598" cy="917592"/>
          </a:xfrm>
        </p:spPr>
        <p:txBody>
          <a:bodyPr anchor="b">
            <a:noAutofit/>
          </a:bodyPr>
          <a:lstStyle>
            <a:lvl1pPr algn="l">
              <a:defRPr sz="3200" b="1" i="0">
                <a:solidFill>
                  <a:srgbClr val="6C3D9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8665" y="4375034"/>
            <a:ext cx="5573598" cy="819133"/>
          </a:xfrm>
        </p:spPr>
        <p:txBody>
          <a:bodyPr>
            <a:normAutofit/>
          </a:bodyPr>
          <a:lstStyle>
            <a:lvl1pPr marL="0" indent="0" algn="l">
              <a:buNone/>
              <a:defRPr sz="2400" b="0" i="1">
                <a:solidFill>
                  <a:srgbClr val="00889C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70384" cy="153808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898066"/>
          </a:xfrm>
        </p:spPr>
        <p:txBody>
          <a:bodyPr anchor="t">
            <a:normAutofit/>
          </a:bodyPr>
          <a:lstStyle>
            <a:lvl1pPr>
              <a:defRPr sz="3000" b="1" i="0">
                <a:solidFill>
                  <a:srgbClr val="6C3D9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04" y="1460980"/>
            <a:ext cx="8458792" cy="4515613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134" y="6489932"/>
            <a:ext cx="1083732" cy="27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21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664" y="3325467"/>
            <a:ext cx="7706549" cy="917592"/>
          </a:xfrm>
        </p:spPr>
        <p:txBody>
          <a:bodyPr/>
          <a:lstStyle/>
          <a:p>
            <a:r>
              <a:rPr lang="en-US" dirty="0" smtClean="0"/>
              <a:t>Senior Registration: Mathematics &amp;   Applied Mathematics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Curriculum Control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37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5492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Bachelor of Science (BSc) - Third Year Modules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3196" y="1563390"/>
            <a:ext cx="3114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6C3D91"/>
                </a:solidFill>
                <a:latin typeface="Arial" charset="0"/>
                <a:cs typeface="Arial" charset="0"/>
              </a:rPr>
              <a:t>Second Semester</a:t>
            </a:r>
            <a:endParaRPr lang="en-ZA" sz="2400" dirty="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128819"/>
              </p:ext>
            </p:extLst>
          </p:nvPr>
        </p:nvGraphicFramePr>
        <p:xfrm>
          <a:off x="342604" y="2466756"/>
          <a:ext cx="84582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038">
                  <a:extLst>
                    <a:ext uri="{9D8B030D-6E8A-4147-A177-3AD203B41FA5}">
                      <a16:colId xmlns:a16="http://schemas.microsoft.com/office/drawing/2014/main" val="974523671"/>
                    </a:ext>
                  </a:extLst>
                </a:gridCol>
                <a:gridCol w="2111233">
                  <a:extLst>
                    <a:ext uri="{9D8B030D-6E8A-4147-A177-3AD203B41FA5}">
                      <a16:colId xmlns:a16="http://schemas.microsoft.com/office/drawing/2014/main" val="506869694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627424036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1608139798"/>
                    </a:ext>
                  </a:extLst>
                </a:gridCol>
                <a:gridCol w="3676354">
                  <a:extLst>
                    <a:ext uri="{9D8B030D-6E8A-4147-A177-3AD203B41FA5}">
                      <a16:colId xmlns:a16="http://schemas.microsoft.com/office/drawing/2014/main" val="1386273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smtClean="0"/>
                        <a:t>Code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Descriptive Name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Core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Credit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Pre-requisite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751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APPM322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Optimisation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MTHS211</a:t>
                      </a:r>
                      <a:r>
                        <a:rPr lang="en-ZA" baseline="0" dirty="0" smtClean="0"/>
                        <a:t> </a:t>
                      </a:r>
                      <a:r>
                        <a:rPr lang="en-ZA" baseline="0" dirty="0" smtClean="0"/>
                        <a:t>&amp; MTHS221 &amp; </a:t>
                      </a:r>
                      <a:r>
                        <a:rPr lang="en-ZA" baseline="0" dirty="0" smtClean="0"/>
                        <a:t>MTHS212 </a:t>
                      </a:r>
                      <a:r>
                        <a:rPr lang="en-ZA" baseline="0" dirty="0" smtClean="0"/>
                        <a:t>&amp; MTHS222 &amp; </a:t>
                      </a:r>
                      <a:r>
                        <a:rPr lang="en-ZA" baseline="0" dirty="0" smtClean="0"/>
                        <a:t>APPM213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14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APPM323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Fluid Mechanics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</a:t>
                      </a:r>
                      <a:r>
                        <a:rPr lang="en-ZA" baseline="0" dirty="0" smtClean="0"/>
                        <a:t>211 </a:t>
                      </a:r>
                      <a:r>
                        <a:rPr lang="en-ZA" dirty="0" smtClean="0"/>
                        <a:t>&amp; </a:t>
                      </a:r>
                      <a:r>
                        <a:rPr lang="en-ZA" dirty="0" smtClean="0"/>
                        <a:t>MTHS221 &amp; </a:t>
                      </a:r>
                      <a:r>
                        <a:rPr lang="en-ZA" dirty="0" smtClean="0"/>
                        <a:t>MTHS212 &amp; MTHS222 &amp; one of the following: APPM212 or APPM223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01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MTHS321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Complex Analysis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MTHS211 &amp; MTHS221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987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MTHS322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Algebraic Structures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MTHS212 &amp; MTHS222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419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25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Extended Programmes: Bachelor of Science (BSc)</a:t>
            </a:r>
            <a:br>
              <a:rPr lang="en-US" dirty="0" smtClean="0"/>
            </a:br>
            <a:r>
              <a:rPr lang="en-US" dirty="0" smtClean="0"/>
              <a:t>- Second Year Modules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885376"/>
              </p:ext>
            </p:extLst>
          </p:nvPr>
        </p:nvGraphicFramePr>
        <p:xfrm>
          <a:off x="343196" y="2533886"/>
          <a:ext cx="8458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038">
                  <a:extLst>
                    <a:ext uri="{9D8B030D-6E8A-4147-A177-3AD203B41FA5}">
                      <a16:colId xmlns:a16="http://schemas.microsoft.com/office/drawing/2014/main" val="4060343205"/>
                    </a:ext>
                  </a:extLst>
                </a:gridCol>
                <a:gridCol w="4382814">
                  <a:extLst>
                    <a:ext uri="{9D8B030D-6E8A-4147-A177-3AD203B41FA5}">
                      <a16:colId xmlns:a16="http://schemas.microsoft.com/office/drawing/2014/main" val="2644956888"/>
                    </a:ext>
                  </a:extLst>
                </a:gridCol>
                <a:gridCol w="641131">
                  <a:extLst>
                    <a:ext uri="{9D8B030D-6E8A-4147-A177-3AD203B41FA5}">
                      <a16:colId xmlns:a16="http://schemas.microsoft.com/office/drawing/2014/main" val="1722070205"/>
                    </a:ext>
                  </a:extLst>
                </a:gridCol>
                <a:gridCol w="767255">
                  <a:extLst>
                    <a:ext uri="{9D8B030D-6E8A-4147-A177-3AD203B41FA5}">
                      <a16:colId xmlns:a16="http://schemas.microsoft.com/office/drawing/2014/main" val="1373428808"/>
                    </a:ext>
                  </a:extLst>
                </a:gridCol>
                <a:gridCol w="1548962">
                  <a:extLst>
                    <a:ext uri="{9D8B030D-6E8A-4147-A177-3AD203B41FA5}">
                      <a16:colId xmlns:a16="http://schemas.microsoft.com/office/drawing/2014/main" val="548714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smtClean="0"/>
                        <a:t>Code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Descriptive Name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Core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Credit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Pre-requisite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209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mtClean="0"/>
                        <a:t>APPM172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Mathematical Modelling and Vector Algebra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12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APPM171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948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mtClean="0"/>
                        <a:t>MTHS172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Introductory</a:t>
                      </a:r>
                      <a:r>
                        <a:rPr lang="en-ZA" baseline="0" dirty="0" smtClean="0"/>
                        <a:t> Algebra and Calculus II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X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12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MTHS171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234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mtClean="0"/>
                        <a:t>MTHS174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Applied Calculus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X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12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MTHS173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96744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2604" y="1667707"/>
            <a:ext cx="83914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6C3D91"/>
                </a:solidFill>
                <a:latin typeface="Arial" charset="0"/>
                <a:cs typeface="Arial" charset="0"/>
              </a:rPr>
              <a:t>Year </a:t>
            </a:r>
            <a:r>
              <a:rPr lang="en-US" sz="2400" b="1" dirty="0">
                <a:solidFill>
                  <a:srgbClr val="6C3D91"/>
                </a:solidFill>
                <a:latin typeface="Arial" charset="0"/>
                <a:cs typeface="Arial" charset="0"/>
              </a:rPr>
              <a:t>Modules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28967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Extended Programmes: Bachelor of Science (BSc)</a:t>
            </a:r>
            <a:br>
              <a:rPr lang="en-US" dirty="0" smtClean="0"/>
            </a:br>
            <a:r>
              <a:rPr lang="en-US" dirty="0" smtClean="0"/>
              <a:t>- Third Year Modules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655105"/>
              </p:ext>
            </p:extLst>
          </p:nvPr>
        </p:nvGraphicFramePr>
        <p:xfrm>
          <a:off x="343196" y="2648087"/>
          <a:ext cx="8458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038">
                  <a:extLst>
                    <a:ext uri="{9D8B030D-6E8A-4147-A177-3AD203B41FA5}">
                      <a16:colId xmlns:a16="http://schemas.microsoft.com/office/drawing/2014/main" val="4060343205"/>
                    </a:ext>
                  </a:extLst>
                </a:gridCol>
                <a:gridCol w="3646794">
                  <a:extLst>
                    <a:ext uri="{9D8B030D-6E8A-4147-A177-3AD203B41FA5}">
                      <a16:colId xmlns:a16="http://schemas.microsoft.com/office/drawing/2014/main" val="2644956888"/>
                    </a:ext>
                  </a:extLst>
                </a:gridCol>
                <a:gridCol w="620110">
                  <a:extLst>
                    <a:ext uri="{9D8B030D-6E8A-4147-A177-3AD203B41FA5}">
                      <a16:colId xmlns:a16="http://schemas.microsoft.com/office/drawing/2014/main" val="1722070205"/>
                    </a:ext>
                  </a:extLst>
                </a:gridCol>
                <a:gridCol w="756745">
                  <a:extLst>
                    <a:ext uri="{9D8B030D-6E8A-4147-A177-3AD203B41FA5}">
                      <a16:colId xmlns:a16="http://schemas.microsoft.com/office/drawing/2014/main" val="1373428808"/>
                    </a:ext>
                  </a:extLst>
                </a:gridCol>
                <a:gridCol w="2316513">
                  <a:extLst>
                    <a:ext uri="{9D8B030D-6E8A-4147-A177-3AD203B41FA5}">
                      <a16:colId xmlns:a16="http://schemas.microsoft.com/office/drawing/2014/main" val="548714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smtClean="0"/>
                        <a:t>Code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Descriptive Name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Core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Credit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Pre-requisite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209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APPM212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Differential Equations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MTHS111 &amp; MTHS121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948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APPM213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Linear Programming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MTHS111</a:t>
                      </a:r>
                      <a:r>
                        <a:rPr lang="en-ZA" baseline="0" dirty="0" smtClean="0"/>
                        <a:t> &amp; MTHS121 &amp; APPM122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234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MTHS211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Multivariable Calculus I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X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MTHS111</a:t>
                      </a:r>
                      <a:r>
                        <a:rPr lang="en-ZA" baseline="0" dirty="0" smtClean="0"/>
                        <a:t> &amp; MTHS121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967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MTHS212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Linear Algebra I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X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MTHS111 &amp; MTHS121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38659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0905" y="1855400"/>
            <a:ext cx="83914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6C3D91"/>
                </a:solidFill>
                <a:latin typeface="Arial" charset="0"/>
                <a:cs typeface="Arial" charset="0"/>
              </a:rPr>
              <a:t>First Semester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143780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Extended Programmes: Bachelor of Science (BSc)</a:t>
            </a:r>
            <a:br>
              <a:rPr lang="en-US" dirty="0" smtClean="0"/>
            </a:br>
            <a:r>
              <a:rPr lang="en-US" dirty="0" smtClean="0"/>
              <a:t>- Third Year Modules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2604" y="1892237"/>
            <a:ext cx="3114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6C3D91"/>
                </a:solidFill>
                <a:latin typeface="Arial" charset="0"/>
                <a:cs typeface="Arial" charset="0"/>
              </a:rPr>
              <a:t>Second Semester</a:t>
            </a:r>
            <a:endParaRPr lang="en-ZA" sz="2400" dirty="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078642"/>
              </p:ext>
            </p:extLst>
          </p:nvPr>
        </p:nvGraphicFramePr>
        <p:xfrm>
          <a:off x="343196" y="2720402"/>
          <a:ext cx="8534103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906">
                  <a:extLst>
                    <a:ext uri="{9D8B030D-6E8A-4147-A177-3AD203B41FA5}">
                      <a16:colId xmlns:a16="http://schemas.microsoft.com/office/drawing/2014/main" val="3502229827"/>
                    </a:ext>
                  </a:extLst>
                </a:gridCol>
                <a:gridCol w="2450672">
                  <a:extLst>
                    <a:ext uri="{9D8B030D-6E8A-4147-A177-3AD203B41FA5}">
                      <a16:colId xmlns:a16="http://schemas.microsoft.com/office/drawing/2014/main" val="1066936016"/>
                    </a:ext>
                  </a:extLst>
                </a:gridCol>
                <a:gridCol w="672733">
                  <a:extLst>
                    <a:ext uri="{9D8B030D-6E8A-4147-A177-3AD203B41FA5}">
                      <a16:colId xmlns:a16="http://schemas.microsoft.com/office/drawing/2014/main" val="2835943116"/>
                    </a:ext>
                  </a:extLst>
                </a:gridCol>
                <a:gridCol w="768838">
                  <a:extLst>
                    <a:ext uri="{9D8B030D-6E8A-4147-A177-3AD203B41FA5}">
                      <a16:colId xmlns:a16="http://schemas.microsoft.com/office/drawing/2014/main" val="3038249754"/>
                    </a:ext>
                  </a:extLst>
                </a:gridCol>
                <a:gridCol w="3536954">
                  <a:extLst>
                    <a:ext uri="{9D8B030D-6E8A-4147-A177-3AD203B41FA5}">
                      <a16:colId xmlns:a16="http://schemas.microsoft.com/office/drawing/2014/main" val="348984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smtClean="0"/>
                        <a:t>Code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Descriptive Name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Core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Credit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Pre-requisite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251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APPM222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Numerical Methods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MTHS111</a:t>
                      </a:r>
                      <a:r>
                        <a:rPr lang="en-ZA" baseline="0" dirty="0" smtClean="0"/>
                        <a:t> &amp; MTHS121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128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APPM223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Mathematical Methods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MTHS211(40</a:t>
                      </a:r>
                      <a:r>
                        <a:rPr lang="en-ZA" dirty="0" smtClean="0"/>
                        <a:t>%)</a:t>
                      </a:r>
                      <a:r>
                        <a:rPr lang="en-ZA" baseline="0" dirty="0" smtClean="0"/>
                        <a:t> </a:t>
                      </a: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  <a:endParaRPr lang="en-ZA" dirty="0" smtClean="0"/>
                    </a:p>
                    <a:p>
                      <a:r>
                        <a:rPr lang="en-ZA" dirty="0" smtClean="0"/>
                        <a:t>MTHS212(40%)</a:t>
                      </a:r>
                      <a:r>
                        <a:rPr lang="en-ZA" baseline="0" dirty="0" smtClean="0"/>
                        <a:t> </a:t>
                      </a:r>
                      <a:r>
                        <a:rPr lang="en-ZA" dirty="0" smtClean="0"/>
                        <a:t>&amp; </a:t>
                      </a:r>
                      <a:r>
                        <a:rPr lang="en-ZA" dirty="0" smtClean="0"/>
                        <a:t>one of </a:t>
                      </a:r>
                      <a:r>
                        <a:rPr lang="en-ZA" dirty="0" smtClean="0"/>
                        <a:t>the following: APPM212(40</a:t>
                      </a:r>
                      <a:r>
                        <a:rPr lang="en-ZA" dirty="0" smtClean="0"/>
                        <a:t>%) or APPM213(40%)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500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MTHS221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Multivariable Calculus II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X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MTHS211</a:t>
                      </a:r>
                      <a:r>
                        <a:rPr lang="en-ZA" baseline="0" dirty="0" smtClean="0"/>
                        <a:t>(40%) 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463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MTHS222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Linear Algebra II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X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MTHS212(40%)</a:t>
                      </a:r>
                    </a:p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662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83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Extended Programmes: Bachelor of Science (BSc)</a:t>
            </a:r>
            <a:br>
              <a:rPr lang="en-US" dirty="0" smtClean="0"/>
            </a:br>
            <a:r>
              <a:rPr lang="en-US" dirty="0" smtClean="0"/>
              <a:t>- Fourth Year Modules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2604" y="1892237"/>
            <a:ext cx="26709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6C3D91"/>
                </a:solidFill>
                <a:latin typeface="Arial" charset="0"/>
                <a:cs typeface="Arial" charset="0"/>
              </a:rPr>
              <a:t>First Semester</a:t>
            </a:r>
            <a:endParaRPr lang="en-ZA" sz="2400" dirty="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776541"/>
              </p:ext>
            </p:extLst>
          </p:nvPr>
        </p:nvGraphicFramePr>
        <p:xfrm>
          <a:off x="343196" y="2738786"/>
          <a:ext cx="845820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038">
                  <a:extLst>
                    <a:ext uri="{9D8B030D-6E8A-4147-A177-3AD203B41FA5}">
                      <a16:colId xmlns:a16="http://schemas.microsoft.com/office/drawing/2014/main" val="3502229827"/>
                    </a:ext>
                  </a:extLst>
                </a:gridCol>
                <a:gridCol w="2872641">
                  <a:extLst>
                    <a:ext uri="{9D8B030D-6E8A-4147-A177-3AD203B41FA5}">
                      <a16:colId xmlns:a16="http://schemas.microsoft.com/office/drawing/2014/main" val="1066936016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83594311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038249754"/>
                    </a:ext>
                  </a:extLst>
                </a:gridCol>
                <a:gridCol w="3019721">
                  <a:extLst>
                    <a:ext uri="{9D8B030D-6E8A-4147-A177-3AD203B41FA5}">
                      <a16:colId xmlns:a16="http://schemas.microsoft.com/office/drawing/2014/main" val="348984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smtClean="0"/>
                        <a:t>Code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Descriptive Name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Core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Credit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Pre-requisite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251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APPM311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Partial Differential Equations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MTHS211 &amp; MTHS221</a:t>
                      </a:r>
                      <a:r>
                        <a:rPr lang="en-ZA" baseline="0" dirty="0" smtClean="0"/>
                        <a:t> </a:t>
                      </a:r>
                      <a:r>
                        <a:rPr lang="en-ZA" baseline="0" dirty="0" smtClean="0"/>
                        <a:t>&amp; APPM212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128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APPM313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Numerical Analysis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APPM222 &amp; MTHS211</a:t>
                      </a:r>
                      <a:r>
                        <a:rPr lang="en-ZA" baseline="0" dirty="0" smtClean="0"/>
                        <a:t> &amp; </a:t>
                      </a:r>
                      <a:r>
                        <a:rPr lang="en-ZA" dirty="0" smtClean="0"/>
                        <a:t>MTHS212 &amp; MTHS221</a:t>
                      </a:r>
                      <a:r>
                        <a:rPr lang="en-ZA" baseline="0" dirty="0" smtClean="0"/>
                        <a:t> &amp; </a:t>
                      </a:r>
                      <a:r>
                        <a:rPr lang="en-ZA" dirty="0" smtClean="0"/>
                        <a:t>MTHS222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500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MTHS311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Real Analysis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MTHS211 &amp; MTHS221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463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MTHS312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Combinatorics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MTHS212 </a:t>
                      </a:r>
                      <a:r>
                        <a:rPr lang="en-ZA" dirty="0" smtClean="0"/>
                        <a:t>&amp;</a:t>
                      </a:r>
                      <a:r>
                        <a:rPr lang="en-ZA" baseline="0" dirty="0" smtClean="0"/>
                        <a:t> MTHS222</a:t>
                      </a:r>
                      <a:r>
                        <a:rPr lang="en-ZA" dirty="0" smtClean="0"/>
                        <a:t> &amp;</a:t>
                      </a:r>
                      <a:r>
                        <a:rPr lang="en-ZA" baseline="0" dirty="0" smtClean="0"/>
                        <a:t> MTHS211 &amp; MTHS221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662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18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Extended Programmes: Bachelor of Science (BSc)</a:t>
            </a:r>
            <a:br>
              <a:rPr lang="en-US" dirty="0" smtClean="0"/>
            </a:br>
            <a:r>
              <a:rPr lang="en-US" dirty="0" smtClean="0"/>
              <a:t>- Fourth Year Modules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2604" y="1892237"/>
            <a:ext cx="3114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6C3D91"/>
                </a:solidFill>
                <a:latin typeface="Arial" charset="0"/>
                <a:cs typeface="Arial" charset="0"/>
              </a:rPr>
              <a:t>Second Semester</a:t>
            </a:r>
            <a:endParaRPr lang="en-ZA" sz="2400" dirty="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621013"/>
              </p:ext>
            </p:extLst>
          </p:nvPr>
        </p:nvGraphicFramePr>
        <p:xfrm>
          <a:off x="343196" y="2738786"/>
          <a:ext cx="8458200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038">
                  <a:extLst>
                    <a:ext uri="{9D8B030D-6E8A-4147-A177-3AD203B41FA5}">
                      <a16:colId xmlns:a16="http://schemas.microsoft.com/office/drawing/2014/main" val="3502229827"/>
                    </a:ext>
                  </a:extLst>
                </a:gridCol>
                <a:gridCol w="3331483">
                  <a:extLst>
                    <a:ext uri="{9D8B030D-6E8A-4147-A177-3AD203B41FA5}">
                      <a16:colId xmlns:a16="http://schemas.microsoft.com/office/drawing/2014/main" val="1066936016"/>
                    </a:ext>
                  </a:extLst>
                </a:gridCol>
                <a:gridCol w="693683">
                  <a:extLst>
                    <a:ext uri="{9D8B030D-6E8A-4147-A177-3AD203B41FA5}">
                      <a16:colId xmlns:a16="http://schemas.microsoft.com/office/drawing/2014/main" val="2835943116"/>
                    </a:ext>
                  </a:extLst>
                </a:gridCol>
                <a:gridCol w="777766">
                  <a:extLst>
                    <a:ext uri="{9D8B030D-6E8A-4147-A177-3AD203B41FA5}">
                      <a16:colId xmlns:a16="http://schemas.microsoft.com/office/drawing/2014/main" val="3038249754"/>
                    </a:ext>
                  </a:extLst>
                </a:gridCol>
                <a:gridCol w="2537230">
                  <a:extLst>
                    <a:ext uri="{9D8B030D-6E8A-4147-A177-3AD203B41FA5}">
                      <a16:colId xmlns:a16="http://schemas.microsoft.com/office/drawing/2014/main" val="348984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smtClean="0"/>
                        <a:t>Code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Descriptive Name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Core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Credit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Pre-requisite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251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APPM322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Optimisation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MTHS211</a:t>
                      </a:r>
                      <a:r>
                        <a:rPr lang="en-ZA" baseline="0" dirty="0" smtClean="0"/>
                        <a:t> </a:t>
                      </a:r>
                      <a:r>
                        <a:rPr lang="en-ZA" baseline="0" dirty="0" smtClean="0"/>
                        <a:t>&amp; MTHS221 &amp; </a:t>
                      </a:r>
                      <a:r>
                        <a:rPr lang="en-ZA" baseline="0" dirty="0" smtClean="0"/>
                        <a:t>MTHS212 </a:t>
                      </a:r>
                      <a:r>
                        <a:rPr lang="en-ZA" baseline="0" dirty="0" smtClean="0"/>
                        <a:t>&amp; MTHS222 &amp; </a:t>
                      </a:r>
                      <a:r>
                        <a:rPr lang="en-ZA" baseline="0" dirty="0" smtClean="0"/>
                        <a:t>APPM213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128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APPM323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Fluid Mechanics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MTHS211 &amp; </a:t>
                      </a:r>
                      <a:r>
                        <a:rPr lang="en-ZA" dirty="0" smtClean="0"/>
                        <a:t>MTHS221 &amp; </a:t>
                      </a:r>
                      <a:r>
                        <a:rPr lang="en-ZA" dirty="0" smtClean="0"/>
                        <a:t>MTHS212</a:t>
                      </a:r>
                      <a:r>
                        <a:rPr lang="en-ZA" baseline="0" dirty="0" smtClean="0"/>
                        <a:t> &amp; </a:t>
                      </a:r>
                      <a:r>
                        <a:rPr lang="en-ZA" dirty="0" smtClean="0"/>
                        <a:t>MTHS222 &amp; one of the following: APPM212 or APPM223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500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MTHS321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Complex Analysis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MTHS211 &amp; MTHS221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463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MTHS322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Algebraic Structures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MTHS212 &amp; MTHS222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662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32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5597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Bachelor of Science (BSc) - Second Year Modules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3196" y="1430572"/>
            <a:ext cx="26709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6C3D91"/>
                </a:solidFill>
                <a:latin typeface="Arial" charset="0"/>
                <a:cs typeface="Arial" charset="0"/>
              </a:rPr>
              <a:t>First Semester</a:t>
            </a:r>
            <a:endParaRPr lang="en-ZA" sz="2400" dirty="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372339"/>
              </p:ext>
            </p:extLst>
          </p:nvPr>
        </p:nvGraphicFramePr>
        <p:xfrm>
          <a:off x="342604" y="2374053"/>
          <a:ext cx="8458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038">
                  <a:extLst>
                    <a:ext uri="{9D8B030D-6E8A-4147-A177-3AD203B41FA5}">
                      <a16:colId xmlns:a16="http://schemas.microsoft.com/office/drawing/2014/main" val="226313035"/>
                    </a:ext>
                  </a:extLst>
                </a:gridCol>
                <a:gridCol w="3646794">
                  <a:extLst>
                    <a:ext uri="{9D8B030D-6E8A-4147-A177-3AD203B41FA5}">
                      <a16:colId xmlns:a16="http://schemas.microsoft.com/office/drawing/2014/main" val="1060306426"/>
                    </a:ext>
                  </a:extLst>
                </a:gridCol>
                <a:gridCol w="620110">
                  <a:extLst>
                    <a:ext uri="{9D8B030D-6E8A-4147-A177-3AD203B41FA5}">
                      <a16:colId xmlns:a16="http://schemas.microsoft.com/office/drawing/2014/main" val="561808659"/>
                    </a:ext>
                  </a:extLst>
                </a:gridCol>
                <a:gridCol w="756745">
                  <a:extLst>
                    <a:ext uri="{9D8B030D-6E8A-4147-A177-3AD203B41FA5}">
                      <a16:colId xmlns:a16="http://schemas.microsoft.com/office/drawing/2014/main" val="2688507951"/>
                    </a:ext>
                  </a:extLst>
                </a:gridCol>
                <a:gridCol w="2316513">
                  <a:extLst>
                    <a:ext uri="{9D8B030D-6E8A-4147-A177-3AD203B41FA5}">
                      <a16:colId xmlns:a16="http://schemas.microsoft.com/office/drawing/2014/main" val="21215759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smtClean="0"/>
                        <a:t>Code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Descriptive Name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Core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Credit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Pre-requisite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482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APPM212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Differential Equations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MTHS111 &amp; MTHS121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851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APPM213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Linear Programming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MTHS111</a:t>
                      </a:r>
                      <a:r>
                        <a:rPr lang="en-ZA" baseline="0" dirty="0" smtClean="0"/>
                        <a:t> &amp; MTHS121 &amp; APPM122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305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MTHS211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Multivariable Calculus I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X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MTHS111</a:t>
                      </a:r>
                      <a:r>
                        <a:rPr lang="en-ZA" baseline="0" dirty="0" smtClean="0"/>
                        <a:t> &amp; MTHS121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078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MTHS212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Linear Algebra I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X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MTHS111 &amp; MTHS121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044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62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5492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Bachelor of Science (BSc) - Second Year Modules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3196" y="1563390"/>
            <a:ext cx="3114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6C3D91"/>
                </a:solidFill>
                <a:latin typeface="Arial" charset="0"/>
                <a:cs typeface="Arial" charset="0"/>
              </a:rPr>
              <a:t>Second Semester</a:t>
            </a:r>
            <a:endParaRPr lang="en-ZA" sz="2400" dirty="0">
              <a:solidFill>
                <a:prstClr val="black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053817"/>
              </p:ext>
            </p:extLst>
          </p:nvPr>
        </p:nvGraphicFramePr>
        <p:xfrm>
          <a:off x="343196" y="2641791"/>
          <a:ext cx="84582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038">
                  <a:extLst>
                    <a:ext uri="{9D8B030D-6E8A-4147-A177-3AD203B41FA5}">
                      <a16:colId xmlns:a16="http://schemas.microsoft.com/office/drawing/2014/main" val="571900900"/>
                    </a:ext>
                  </a:extLst>
                </a:gridCol>
                <a:gridCol w="2472591">
                  <a:extLst>
                    <a:ext uri="{9D8B030D-6E8A-4147-A177-3AD203B41FA5}">
                      <a16:colId xmlns:a16="http://schemas.microsoft.com/office/drawing/2014/main" val="412501674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07021378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4087473258"/>
                    </a:ext>
                  </a:extLst>
                </a:gridCol>
                <a:gridCol w="3419771">
                  <a:extLst>
                    <a:ext uri="{9D8B030D-6E8A-4147-A177-3AD203B41FA5}">
                      <a16:colId xmlns:a16="http://schemas.microsoft.com/office/drawing/2014/main" val="901627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smtClean="0"/>
                        <a:t>Code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Descriptive Name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Core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Credit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Pre-requisite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269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APPM222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Numerical Methods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MTHS111</a:t>
                      </a:r>
                      <a:r>
                        <a:rPr lang="en-ZA" baseline="0" dirty="0" smtClean="0"/>
                        <a:t> &amp; MTHS121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84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APPM223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Mathematical Methods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MTHS211(40</a:t>
                      </a:r>
                      <a:r>
                        <a:rPr lang="en-ZA" dirty="0" smtClean="0"/>
                        <a:t>%)</a:t>
                      </a:r>
                      <a:r>
                        <a:rPr lang="en-ZA" baseline="0" dirty="0" smtClean="0"/>
                        <a:t> &amp;</a:t>
                      </a:r>
                      <a:r>
                        <a:rPr lang="en-ZA" dirty="0" smtClean="0"/>
                        <a:t> </a:t>
                      </a:r>
                      <a:r>
                        <a:rPr lang="en-ZA" dirty="0" smtClean="0"/>
                        <a:t>MTHS212(40</a:t>
                      </a:r>
                      <a:r>
                        <a:rPr lang="en-ZA" dirty="0" smtClean="0"/>
                        <a:t>%) &amp; one </a:t>
                      </a:r>
                      <a:r>
                        <a:rPr lang="en-ZA" dirty="0" smtClean="0"/>
                        <a:t>of </a:t>
                      </a:r>
                      <a:r>
                        <a:rPr lang="en-ZA" dirty="0" smtClean="0"/>
                        <a:t>the following:</a:t>
                      </a:r>
                      <a:r>
                        <a:rPr lang="en-ZA" baseline="0" dirty="0" smtClean="0"/>
                        <a:t> </a:t>
                      </a:r>
                      <a:r>
                        <a:rPr lang="en-ZA" dirty="0" smtClean="0"/>
                        <a:t>APPM212(40</a:t>
                      </a:r>
                      <a:r>
                        <a:rPr lang="en-ZA" dirty="0" smtClean="0"/>
                        <a:t>%) or APPM213(40%)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88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MTHS221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Multivariable Calculus II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X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MTHS211</a:t>
                      </a:r>
                      <a:r>
                        <a:rPr lang="en-ZA" baseline="0" dirty="0" smtClean="0"/>
                        <a:t>(40%) 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202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MTHS222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Linear Algebra II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X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MTHS212(40%) 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150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60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5492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Bachelor of Science (BSc) - Third Year Modules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3196" y="1563390"/>
            <a:ext cx="26709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6C3D91"/>
                </a:solidFill>
                <a:latin typeface="Arial" charset="0"/>
                <a:cs typeface="Arial" charset="0"/>
              </a:rPr>
              <a:t>First Semester</a:t>
            </a:r>
            <a:endParaRPr lang="en-ZA" sz="2400" dirty="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749058"/>
              </p:ext>
            </p:extLst>
          </p:nvPr>
        </p:nvGraphicFramePr>
        <p:xfrm>
          <a:off x="342604" y="2650200"/>
          <a:ext cx="845820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038">
                  <a:extLst>
                    <a:ext uri="{9D8B030D-6E8A-4147-A177-3AD203B41FA5}">
                      <a16:colId xmlns:a16="http://schemas.microsoft.com/office/drawing/2014/main" val="3297082547"/>
                    </a:ext>
                  </a:extLst>
                </a:gridCol>
                <a:gridCol w="2911333">
                  <a:extLst>
                    <a:ext uri="{9D8B030D-6E8A-4147-A177-3AD203B41FA5}">
                      <a16:colId xmlns:a16="http://schemas.microsoft.com/office/drawing/2014/main" val="1369079115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55411319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817147629"/>
                    </a:ext>
                  </a:extLst>
                </a:gridCol>
                <a:gridCol w="3038179">
                  <a:extLst>
                    <a:ext uri="{9D8B030D-6E8A-4147-A177-3AD203B41FA5}">
                      <a16:colId xmlns:a16="http://schemas.microsoft.com/office/drawing/2014/main" val="23915501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smtClean="0"/>
                        <a:t>Code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Descriptive Name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Core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Credit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Pre-requisite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598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APPM311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Partial Differential Equations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MTHS211 &amp; MTHS221</a:t>
                      </a:r>
                      <a:r>
                        <a:rPr lang="en-ZA" baseline="0" dirty="0" smtClean="0"/>
                        <a:t> </a:t>
                      </a:r>
                      <a:r>
                        <a:rPr lang="en-ZA" baseline="0" dirty="0" smtClean="0"/>
                        <a:t>&amp; APPM212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428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APPM313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Numerical Analysis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APPM222 &amp; MTHS211</a:t>
                      </a:r>
                      <a:r>
                        <a:rPr lang="en-ZA" baseline="0" dirty="0" smtClean="0"/>
                        <a:t> </a:t>
                      </a:r>
                      <a:r>
                        <a:rPr lang="en-ZA" baseline="0" dirty="0" smtClean="0"/>
                        <a:t>&amp; MTHS221 &amp; </a:t>
                      </a:r>
                      <a:r>
                        <a:rPr lang="en-ZA" dirty="0" smtClean="0"/>
                        <a:t>MTHS212 &amp; MTHS222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959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MTHS311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Real Analysis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MTHS211 &amp; MTHS221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943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MTHS312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Combinatorics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MTHS212 </a:t>
                      </a:r>
                      <a:r>
                        <a:rPr lang="en-ZA" dirty="0" smtClean="0"/>
                        <a:t>&amp; MTHS222 &amp; MTHS211 &amp;</a:t>
                      </a:r>
                      <a:r>
                        <a:rPr lang="en-ZA" baseline="0" dirty="0" smtClean="0"/>
                        <a:t> </a:t>
                      </a:r>
                      <a:r>
                        <a:rPr lang="en-ZA" baseline="0" dirty="0" smtClean="0"/>
                        <a:t>MTHS221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616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81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"/>
  <p:tag name="ARTICULATE_DESIGN_ID_OFFICE THEME" val="1O48MR6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WU_Small_PPT Template_Simple_grey" id="{5DE1ED6B-FD9A-4B3D-ADA1-AC399DB5B12C}" vid="{B6E30A2C-149E-4573-8A25-952EB57397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NWU_Small_PPT Template_Simple_grey</Template>
  <TotalTime>43</TotalTime>
  <Words>565</Words>
  <Application>Microsoft Office PowerPoint</Application>
  <PresentationFormat>On-screen Show (4:3)</PresentationFormat>
  <Paragraphs>241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Senior Registration: Mathematics &amp;   Applied Mathematics</vt:lpstr>
      <vt:lpstr>Extended Programmes: Bachelor of Science (BSc) - Second Year Modules</vt:lpstr>
      <vt:lpstr>Extended Programmes: Bachelor of Science (BSc) - Third Year Modules</vt:lpstr>
      <vt:lpstr>Extended Programmes: Bachelor of Science (BSc) - Third Year Modules</vt:lpstr>
      <vt:lpstr>Extended Programmes: Bachelor of Science (BSc) - Fourth Year Modules</vt:lpstr>
      <vt:lpstr>Extended Programmes: Bachelor of Science (BSc) - Fourth Year Modules</vt:lpstr>
      <vt:lpstr>Bachelor of Science (BSc) - Second Year Modules</vt:lpstr>
      <vt:lpstr>Bachelor of Science (BSc) - Second Year Modules</vt:lpstr>
      <vt:lpstr>Bachelor of Science (BSc) - Third Year Modules</vt:lpstr>
      <vt:lpstr>Bachelor of Science (BSc) - Third Year Modules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Registration: Mathematics &amp;   Applied Mathematics</dc:title>
  <dc:creator>RodrigueMassoukou</dc:creator>
  <cp:lastModifiedBy>RodrigueMassoukou</cp:lastModifiedBy>
  <cp:revision>17</cp:revision>
  <dcterms:created xsi:type="dcterms:W3CDTF">2021-02-03T13:28:05Z</dcterms:created>
  <dcterms:modified xsi:type="dcterms:W3CDTF">2021-02-03T14:11:53Z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2491B7AF-2EC0-4966-BF57-3F970DC8AF35</vt:lpwstr>
  </property>
  <property fmtid="{D5CDD505-2E9C-101B-9397-08002B2CF9AE}" pid="3" name="ArticulatePath">
    <vt:lpwstr>POWERPOINT TEMPLAAT_1024x768</vt:lpwstr>
  </property>
</Properties>
</file>